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59" r:id="rId7"/>
    <p:sldId id="260" r:id="rId8"/>
    <p:sldId id="264" r:id="rId9"/>
    <p:sldId id="261" r:id="rId10"/>
    <p:sldId id="262" r:id="rId11"/>
    <p:sldId id="263" r:id="rId12"/>
    <p:sldId id="265" r:id="rId13"/>
    <p:sldId id="266" r:id="rId14"/>
    <p:sldId id="267" r:id="rId15"/>
    <p:sldId id="268" r:id="rId1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86470" autoAdjust="0"/>
  </p:normalViewPr>
  <p:slideViewPr>
    <p:cSldViewPr showGuides="1">
      <p:cViewPr varScale="1">
        <p:scale>
          <a:sx n="112" d="100"/>
          <a:sy n="112" d="100"/>
        </p:scale>
        <p:origin x="504" y="9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59215F-A780-46AA-9ECE-5E3415E21A0F}" type="datetime1">
              <a:rPr lang="ru-RU" smtClean="0"/>
              <a:t>04.03.2020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2B5AE9-EF18-4BD2-BEA8-A187E00F080A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18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54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0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05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31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3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/>
          <a:p>
            <a:pPr rtl="0"/>
            <a:fld id="{C3F28CFA-1F4F-49FC-A194-A02DE2BBEB31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B4A544-D0C4-45DC-A0D8-D610886771A3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80653-C5DC-4AB4-BB4B-BBA182DFA49B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3DB544-3ABF-4C3C-9834-89D2505D2F95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86979-C828-42D4-82EF-CACA504FF063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6B4E9-B51E-4818-B60A-E1761D5B5A50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318B6-E8E0-4168-8D5C-123542E2155B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415BC7-69F3-46B8-ADA5-7DF3AACDD8B0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8318A-8E0B-4A88-9269-7A86C5BD0E58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E344C9-0B6B-4F52-B63C-096C733A73E1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EC021FF-AB57-4586-84F8-E7B58F4C688D}" type="datetime1">
              <a:rPr lang="ru-RU" noProof="0" smtClean="0"/>
              <a:t>04.03.2020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EAE4A8-A6E5-453E-B946-FB774B73F48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modetect.ru/" TargetMode="External"/><Relationship Id="rId2" Type="http://schemas.openxmlformats.org/officeDocument/2006/relationships/hyperlink" Target="https://neurobotics.ru/catalog/psixofiziologiya/raspoznavanie-emoczij-po-liczu-emodetec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botics.ru/catalog/psixofiziologiya/sistema-trekinga-glaz-eyetech-vt3-mini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gif"/><Relationship Id="rId7" Type="http://schemas.openxmlformats.org/officeDocument/2006/relationships/image" Target="../media/image5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-10982"/>
            <a:ext cx="10198869" cy="686898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05780" y="1052736"/>
            <a:ext cx="5029200" cy="1008111"/>
          </a:xfrm>
        </p:spPr>
        <p:txBody>
          <a:bodyPr rtlCol="0">
            <a:normAutofit/>
          </a:bodyPr>
          <a:lstStyle/>
          <a:p>
            <a:pPr rtl="0"/>
            <a:r>
              <a:rPr lang="en-US" sz="6000" dirty="0" smtClean="0">
                <a:solidFill>
                  <a:srgbClr val="FF0000"/>
                </a:solidFill>
              </a:rPr>
              <a:t>EmoDetect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405780" y="2419842"/>
            <a:ext cx="5688632" cy="1894782"/>
          </a:xfrm>
        </p:spPr>
        <p:txBody>
          <a:bodyPr rtlCol="0"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Дистанционная детекция эмоционального состояния человека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5780" y="5915544"/>
            <a:ext cx="388843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FF0000"/>
                </a:solidFill>
              </a:rPr>
              <a:t>Иванов Гор Аркадьевич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Старший научный сотрудник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5049180"/>
            <a:ext cx="4392488" cy="165845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852" y="548680"/>
            <a:ext cx="8686801" cy="547464"/>
          </a:xfrm>
        </p:spPr>
        <p:txBody>
          <a:bodyPr>
            <a:normAutofit/>
          </a:bodyPr>
          <a:lstStyle/>
          <a:p>
            <a:r>
              <a:rPr lang="ru-RU" dirty="0" smtClean="0"/>
              <a:t>Дополнительные возможности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00" y="1700808"/>
            <a:ext cx="6613203" cy="363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38183" r="497" b="35783"/>
          <a:stretch/>
        </p:blipFill>
        <p:spPr>
          <a:xfrm>
            <a:off x="5260553" y="5448580"/>
            <a:ext cx="6264696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93812" y="1588886"/>
            <a:ext cx="4104456" cy="480131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Интеграция с системами трекинга глаз </a:t>
            </a:r>
            <a:r>
              <a:rPr lang="en-US" dirty="0" err="1" smtClean="0"/>
              <a:t>EyeTech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Работа в онлайн режиме по </a:t>
            </a:r>
            <a:r>
              <a:rPr lang="en-US" dirty="0" smtClean="0"/>
              <a:t>FACS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Идентификация по лицу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Синхронная регистрация видео лица и экрана (включая данные систем трекинга глаз)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Пакетная обработка видео файлов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Интеграция в ПО </a:t>
            </a:r>
            <a:r>
              <a:rPr lang="en-US" dirty="0" smtClean="0"/>
              <a:t>D-LAB </a:t>
            </a:r>
            <a:r>
              <a:rPr lang="ru-RU" dirty="0" smtClean="0"/>
              <a:t>от немецкой компании партнера </a:t>
            </a:r>
            <a:r>
              <a:rPr lang="en-US" dirty="0" err="1" smtClean="0"/>
              <a:t>Ergoneeers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920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3852" y="2204864"/>
            <a:ext cx="7704856" cy="34163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EmoDetect </a:t>
            </a:r>
            <a:endParaRPr lang="ru-RU" dirty="0" smtClean="0"/>
          </a:p>
          <a:p>
            <a:r>
              <a:rPr lang="en-US" dirty="0">
                <a:hlinkClick r:id="rId2"/>
              </a:rPr>
              <a:t>https://neurobotics.ru/catalog/psixofiziologiya/raspoznavanie-emoczij-po-liczu-emodetect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http://emodetect.ru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ru-RU" dirty="0"/>
          </a:p>
          <a:p>
            <a:r>
              <a:rPr lang="ru-RU" dirty="0" smtClean="0"/>
              <a:t>Система трекинга глаз</a:t>
            </a:r>
          </a:p>
          <a:p>
            <a:r>
              <a:rPr lang="en-US" dirty="0">
                <a:hlinkClick r:id="rId4"/>
              </a:rPr>
              <a:t>https://neurobotics.ru/catalog/psixofiziologiya/sistema-trekinga-glaz-eyetech-vt3-mini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en-US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53852" y="548680"/>
            <a:ext cx="8686801" cy="547464"/>
          </a:xfrm>
        </p:spPr>
        <p:txBody>
          <a:bodyPr>
            <a:normAutofit/>
          </a:bodyPr>
          <a:lstStyle/>
          <a:p>
            <a:r>
              <a:rPr lang="ru-RU" dirty="0" smtClean="0"/>
              <a:t>Ссылки на продукты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6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2060848"/>
            <a:ext cx="7039347" cy="26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В чем проблема детекции эмоций?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2132856"/>
            <a:ext cx="10285784" cy="4264496"/>
          </a:xfrm>
        </p:spPr>
        <p:txBody>
          <a:bodyPr rtlCol="0">
            <a:normAutofit/>
          </a:bodyPr>
          <a:lstStyle/>
          <a:p>
            <a:pPr algn="just" rtl="0"/>
            <a:r>
              <a:rPr lang="ru-RU" dirty="0" smtClean="0"/>
              <a:t>Для создания программного комплекса высокоточного определения эмоций по лицу необходимо использовать нейронные сети</a:t>
            </a:r>
          </a:p>
          <a:p>
            <a:pPr algn="just" rtl="0"/>
            <a:r>
              <a:rPr lang="ru-RU" dirty="0" smtClean="0"/>
              <a:t>Для обучени</a:t>
            </a:r>
            <a:r>
              <a:rPr lang="ru-RU" dirty="0"/>
              <a:t>я</a:t>
            </a:r>
            <a:r>
              <a:rPr lang="ru-RU" dirty="0" smtClean="0"/>
              <a:t> подобных нейронных сетей необходимы базы данных</a:t>
            </a:r>
          </a:p>
          <a:p>
            <a:pPr algn="just"/>
            <a:r>
              <a:rPr lang="ru-RU" dirty="0" smtClean="0"/>
              <a:t>Базы должны включать фенотипы всех рас людей</a:t>
            </a:r>
          </a:p>
          <a:p>
            <a:pPr algn="just"/>
            <a:r>
              <a:rPr lang="ru-RU" dirty="0" smtClean="0"/>
              <a:t>Базы должны быть размечены по принципу </a:t>
            </a:r>
            <a:r>
              <a:rPr lang="en-US" dirty="0" smtClean="0"/>
              <a:t>“</a:t>
            </a:r>
            <a:r>
              <a:rPr lang="ru-RU" dirty="0" smtClean="0"/>
              <a:t>лицо – составляющая каждой эмоции</a:t>
            </a:r>
            <a:r>
              <a:rPr lang="en-US" dirty="0" smtClean="0"/>
              <a:t>”</a:t>
            </a:r>
            <a:endParaRPr lang="ru-RU" dirty="0" smtClean="0"/>
          </a:p>
          <a:p>
            <a:pPr algn="just"/>
            <a:r>
              <a:rPr lang="ru-RU" dirty="0" smtClean="0"/>
              <a:t>Даже человеческое мнение является субъективным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Какую задачу мы решаем?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2060848"/>
            <a:ext cx="9637712" cy="4624536"/>
          </a:xfrm>
        </p:spPr>
        <p:txBody>
          <a:bodyPr rtlCol="0"/>
          <a:lstStyle/>
          <a:p>
            <a:pPr rtl="0"/>
            <a:r>
              <a:rPr lang="ru-RU" dirty="0" smtClean="0"/>
              <a:t>Мы используем совокупность алгоритмов, позволяющих с минимальным вмешательством со стороны оператора, с высокой точностью определять эмоции.</a:t>
            </a:r>
            <a:endParaRPr lang="en-US" dirty="0" smtClean="0"/>
          </a:p>
          <a:p>
            <a:pPr rtl="0"/>
            <a:r>
              <a:rPr lang="ru-RU" dirty="0" smtClean="0"/>
              <a:t>Что используется?</a:t>
            </a:r>
          </a:p>
          <a:p>
            <a:pPr lvl="1"/>
            <a:r>
              <a:rPr lang="ru-RU" dirty="0"/>
              <a:t>Система кодирования лицевых </a:t>
            </a:r>
            <a:r>
              <a:rPr lang="ru-RU" dirty="0" smtClean="0"/>
              <a:t>движений </a:t>
            </a:r>
            <a:r>
              <a:rPr lang="en-US" dirty="0"/>
              <a:t>FACS</a:t>
            </a:r>
            <a:r>
              <a:rPr lang="en-US" dirty="0" smtClean="0"/>
              <a:t> (</a:t>
            </a:r>
            <a:r>
              <a:rPr lang="ru-RU" dirty="0" smtClean="0"/>
              <a:t>разработана Полом </a:t>
            </a:r>
            <a:r>
              <a:rPr lang="ru-RU" dirty="0" err="1"/>
              <a:t>Экманом</a:t>
            </a:r>
            <a:r>
              <a:rPr lang="ru-RU" dirty="0"/>
              <a:t> и Уоллесом </a:t>
            </a:r>
            <a:r>
              <a:rPr lang="ru-RU" dirty="0" err="1"/>
              <a:t>Фризеном</a:t>
            </a:r>
            <a:r>
              <a:rPr lang="ru-RU" dirty="0"/>
              <a:t> в 1978 году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/>
              <a:t>Алгоритмы индивидуальной общей </a:t>
            </a:r>
            <a:r>
              <a:rPr lang="ru-RU" dirty="0" smtClean="0"/>
              <a:t>корректировки (</a:t>
            </a:r>
            <a:r>
              <a:rPr lang="en-US" dirty="0" smtClean="0"/>
              <a:t>IGCA</a:t>
            </a:r>
            <a:r>
              <a:rPr lang="ru-RU" dirty="0" smtClean="0"/>
              <a:t>) </a:t>
            </a:r>
            <a:r>
              <a:rPr lang="ru-RU" dirty="0"/>
              <a:t>на основе </a:t>
            </a:r>
            <a:r>
              <a:rPr lang="ru-RU" dirty="0" smtClean="0"/>
              <a:t>нейтрального эмоционального состояния включая нейронную сеть обученну</a:t>
            </a:r>
            <a:r>
              <a:rPr lang="ru-RU" dirty="0"/>
              <a:t>ю</a:t>
            </a:r>
            <a:r>
              <a:rPr lang="ru-RU" dirty="0" smtClean="0"/>
              <a:t> на имеющихся базах (включая некоторые закрытые базы)</a:t>
            </a:r>
          </a:p>
          <a:p>
            <a:pPr lvl="1"/>
            <a:r>
              <a:rPr lang="ru-RU" dirty="0" smtClean="0"/>
              <a:t>Алгоритмы индивидуальной частной </a:t>
            </a:r>
            <a:r>
              <a:rPr lang="ru-RU" dirty="0"/>
              <a:t>корректировки на основе </a:t>
            </a:r>
            <a:r>
              <a:rPr lang="ru-RU" dirty="0" smtClean="0"/>
              <a:t>конкретного ложного эмоционального состояния (</a:t>
            </a:r>
            <a:r>
              <a:rPr lang="en-US" dirty="0" smtClean="0"/>
              <a:t>IPCA</a:t>
            </a:r>
            <a:r>
              <a:rPr lang="ru-RU" dirty="0" smtClean="0"/>
              <a:t>)</a:t>
            </a:r>
            <a:endParaRPr lang="ru-RU" dirty="0"/>
          </a:p>
          <a:p>
            <a:pPr lvl="1"/>
            <a:endParaRPr lang="ru-RU" dirty="0" smtClean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FACS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2749"/>
          <a:stretch/>
        </p:blipFill>
        <p:spPr>
          <a:xfrm>
            <a:off x="549796" y="1916832"/>
            <a:ext cx="4928240" cy="371120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98969" y="1887881"/>
            <a:ext cx="5933263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/>
              <a:t>Система кодирования лицевых </a:t>
            </a:r>
            <a:r>
              <a:rPr lang="ru-RU" dirty="0" smtClean="0"/>
              <a:t>движений</a:t>
            </a:r>
            <a:r>
              <a:rPr lang="en-US" dirty="0" smtClean="0"/>
              <a:t> </a:t>
            </a:r>
            <a:r>
              <a:rPr lang="ru-RU" dirty="0" smtClean="0"/>
              <a:t>позволяет оценивать изменения в определенных группах мышц, которые называются </a:t>
            </a:r>
            <a:r>
              <a:rPr lang="en-US" dirty="0" smtClean="0"/>
              <a:t>AU (</a:t>
            </a:r>
            <a:r>
              <a:rPr lang="ru-RU" dirty="0" smtClean="0"/>
              <a:t>двигательные единицы</a:t>
            </a:r>
            <a:r>
              <a:rPr lang="en-US" dirty="0" smtClean="0"/>
              <a:t>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AU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4732" y="3959769"/>
            <a:ext cx="2857500" cy="1428750"/>
          </a:xfrm>
          <a:prstGeom prst="rect">
            <a:avLst/>
          </a:prstGeom>
        </p:spPr>
      </p:pic>
      <p:pic>
        <p:nvPicPr>
          <p:cNvPr id="8" name="AU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8969" y="3965353"/>
            <a:ext cx="2857500" cy="1428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1635" y="5877272"/>
            <a:ext cx="15121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AU15</a:t>
            </a:r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9752013" y="5877272"/>
            <a:ext cx="151216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AU05</a:t>
            </a:r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81668" y="5760003"/>
            <a:ext cx="446449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Результат эмоций по </a:t>
            </a:r>
            <a:r>
              <a:rPr lang="en-US" dirty="0" smtClean="0"/>
              <a:t>FACS </a:t>
            </a:r>
            <a:r>
              <a:rPr lang="ru-RU" dirty="0" smtClean="0"/>
              <a:t>алгоритму</a:t>
            </a:r>
          </a:p>
        </p:txBody>
      </p:sp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IGCA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22404" y="1268760"/>
            <a:ext cx="5933263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EmoDetect </a:t>
            </a:r>
            <a:r>
              <a:rPr lang="ru-RU" dirty="0" smtClean="0"/>
              <a:t>после </a:t>
            </a:r>
            <a:r>
              <a:rPr lang="en-US" dirty="0" smtClean="0"/>
              <a:t>FACS </a:t>
            </a:r>
            <a:r>
              <a:rPr lang="ru-RU" dirty="0" smtClean="0"/>
              <a:t>автоматически предъявляет нейтральные кадры (из тех, что есть в видео) для выбора со стороны оператора, далее свою работу начинает алгоритм </a:t>
            </a:r>
            <a:r>
              <a:rPr lang="en-US" dirty="0" smtClean="0"/>
              <a:t>IGCA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11532" y="6155544"/>
            <a:ext cx="47550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Результат эмоций после </a:t>
            </a:r>
            <a:r>
              <a:rPr lang="en-US" dirty="0"/>
              <a:t>IGCA </a:t>
            </a:r>
            <a:r>
              <a:rPr lang="ru-RU" dirty="0" smtClean="0"/>
              <a:t>алгоритма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81" y="1717089"/>
            <a:ext cx="3924300" cy="3648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278" y="2974652"/>
            <a:ext cx="5045513" cy="295232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49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501808" cy="1066800"/>
          </a:xfrm>
        </p:spPr>
        <p:txBody>
          <a:bodyPr rtlCol="0"/>
          <a:lstStyle/>
          <a:p>
            <a:pPr rtl="0"/>
            <a:r>
              <a:rPr lang="en-US" dirty="0" smtClean="0"/>
              <a:t>              FACS				     IGCA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38228" y="1268760"/>
            <a:ext cx="34563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2749"/>
          <a:stretch/>
        </p:blipFill>
        <p:spPr>
          <a:xfrm>
            <a:off x="693812" y="2004121"/>
            <a:ext cx="4928240" cy="371120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300"/>
          <a:stretch/>
        </p:blipFill>
        <p:spPr>
          <a:xfrm>
            <a:off x="6127553" y="2004121"/>
            <a:ext cx="5118294" cy="371120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515185"/>
            <a:ext cx="8686801" cy="592189"/>
          </a:xfrm>
        </p:spPr>
        <p:txBody>
          <a:bodyPr rtlCol="0"/>
          <a:lstStyle/>
          <a:p>
            <a:r>
              <a:rPr lang="ru-RU" dirty="0" smtClean="0"/>
              <a:t>Результат работы до </a:t>
            </a:r>
            <a:r>
              <a:rPr lang="en-US" dirty="0"/>
              <a:t>IPCA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1190"/>
          <a:stretch/>
        </p:blipFill>
        <p:spPr>
          <a:xfrm>
            <a:off x="449601" y="2285629"/>
            <a:ext cx="704850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4" y="1791340"/>
            <a:ext cx="2127132" cy="2160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14" y="4229845"/>
            <a:ext cx="2143890" cy="2476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b="15094"/>
          <a:stretch/>
        </p:blipFill>
        <p:spPr>
          <a:xfrm>
            <a:off x="4355195" y="2285629"/>
            <a:ext cx="790575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044" y="1791340"/>
            <a:ext cx="1852889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8879" y="5468305"/>
            <a:ext cx="1933023" cy="1170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9454" y="2364061"/>
            <a:ext cx="657225" cy="381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5002" y="1772816"/>
            <a:ext cx="1692018" cy="21787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1390" y="4978543"/>
            <a:ext cx="1765630" cy="172822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0607" y="1695806"/>
            <a:ext cx="3507542" cy="5117569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45196" y="1690805"/>
            <a:ext cx="3849416" cy="5122569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326660" y="1685803"/>
            <a:ext cx="3672408" cy="5127571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620774"/>
          </a:xfrm>
        </p:spPr>
        <p:txBody>
          <a:bodyPr rtlCol="0"/>
          <a:lstStyle/>
          <a:p>
            <a:r>
              <a:rPr lang="en-US" dirty="0"/>
              <a:t>IPCA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186" y="1499732"/>
            <a:ext cx="9925744" cy="4191000"/>
          </a:xfrm>
        </p:spPr>
        <p:txBody>
          <a:bodyPr rtlCol="0"/>
          <a:lstStyle/>
          <a:p>
            <a:pPr rtl="0"/>
            <a:r>
              <a:rPr lang="ru-RU" dirty="0" smtClean="0"/>
              <a:t>Алгоритм позволяет решать задачу от обратного. Если на конкретном кадре, по мнению оператора, конкретная эмоция была определена некорректно, то можно сделать корректировку данной эмоции для всей выборки.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937530" y="433796"/>
            <a:ext cx="10501808" cy="673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		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94" y="3012718"/>
            <a:ext cx="1359693" cy="1380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828" y="3012718"/>
            <a:ext cx="523875" cy="3638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6986" y="5288392"/>
            <a:ext cx="1584176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200" dirty="0" smtClean="0"/>
              <a:t>Корректировка по грусти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3054" y="5236122"/>
            <a:ext cx="158417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200" dirty="0" smtClean="0"/>
              <a:t>Корректировка по </a:t>
            </a:r>
            <a:r>
              <a:rPr lang="ru-RU" sz="1200" dirty="0"/>
              <a:t>удивлению и грусти</a:t>
            </a:r>
            <a:endParaRPr lang="ru-RU" sz="1200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14321"/>
          <a:stretch/>
        </p:blipFill>
        <p:spPr>
          <a:xfrm>
            <a:off x="7233165" y="3022817"/>
            <a:ext cx="595052" cy="3628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555" y="2983511"/>
            <a:ext cx="1186166" cy="13829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313" y="2901891"/>
            <a:ext cx="400050" cy="3752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8717" y="2889769"/>
            <a:ext cx="1209329" cy="15572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20674" y="5128400"/>
            <a:ext cx="1657995" cy="86177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200" dirty="0" smtClean="0"/>
              <a:t>Корректировка по </a:t>
            </a:r>
            <a:r>
              <a:rPr lang="ru-RU" sz="1200" dirty="0"/>
              <a:t>отвращению, удивлению и грусти</a:t>
            </a:r>
          </a:p>
          <a:p>
            <a:endParaRPr lang="ru-RU" sz="1400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b="21190"/>
          <a:stretch/>
        </p:blipFill>
        <p:spPr>
          <a:xfrm>
            <a:off x="480312" y="3017913"/>
            <a:ext cx="651874" cy="3633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b="15094"/>
          <a:stretch/>
        </p:blipFill>
        <p:spPr>
          <a:xfrm>
            <a:off x="4688649" y="3022817"/>
            <a:ext cx="767720" cy="36361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4797" y="2901891"/>
            <a:ext cx="631096" cy="36585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3782" y="2780928"/>
            <a:ext cx="3570390" cy="396044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31695" y="2769615"/>
            <a:ext cx="3570390" cy="396044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385989" y="2769615"/>
            <a:ext cx="3570390" cy="396044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0312" y="2901891"/>
            <a:ext cx="584900" cy="383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До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9058" y="2901890"/>
            <a:ext cx="584900" cy="383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До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40993" y="2901890"/>
            <a:ext cx="584900" cy="383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До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90510" y="2936029"/>
            <a:ext cx="9648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После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48267" y="2908770"/>
            <a:ext cx="9648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После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939429" y="2908770"/>
            <a:ext cx="96484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260648"/>
            <a:ext cx="8686801" cy="5193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Демо</a:t>
            </a:r>
            <a:endParaRPr lang="ru-RU" dirty="0"/>
          </a:p>
        </p:txBody>
      </p:sp>
      <p:pic>
        <p:nvPicPr>
          <p:cNvPr id="4" name="bandicam 2020-03-02 15-11-28-937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836" y="980728"/>
            <a:ext cx="10513168" cy="567283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94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Презентация бизнес-стратегии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2508_TF03460663.potx" id="{BE959834-06A1-472B-B994-02C113E9EB3A}" vid="{D38CF963-CD7E-47A1-BA40-20B2517DA913}"/>
    </a:ext>
  </a:extLst>
</a:theme>
</file>

<file path=ppt/theme/theme2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FF1070-8794-47AC-90B7-1F2E078096F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бизнес-стратегии</Template>
  <TotalTime>1560</TotalTime>
  <Words>337</Words>
  <Application>Microsoft Office PowerPoint</Application>
  <PresentationFormat>Произвольный</PresentationFormat>
  <Paragraphs>68</Paragraphs>
  <Slides>12</Slides>
  <Notes>8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Palatino Linotype</vt:lpstr>
      <vt:lpstr>Презентация бизнес-стратегии</vt:lpstr>
      <vt:lpstr>EmoDetect</vt:lpstr>
      <vt:lpstr>В чем проблема детекции эмоций?</vt:lpstr>
      <vt:lpstr>Какую задачу мы решаем?</vt:lpstr>
      <vt:lpstr>FACS</vt:lpstr>
      <vt:lpstr>IGCA</vt:lpstr>
      <vt:lpstr>              FACS         IGCA</vt:lpstr>
      <vt:lpstr>Результат работы до IPCA</vt:lpstr>
      <vt:lpstr>IPCA</vt:lpstr>
      <vt:lpstr>Демо</vt:lpstr>
      <vt:lpstr>Дополнительные возможности</vt:lpstr>
      <vt:lpstr>Ссылки на продукты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EmoDetect</dc:title>
  <dc:creator>Пользователь Windows</dc:creator>
  <cp:lastModifiedBy>Пользователь Windows</cp:lastModifiedBy>
  <cp:revision>39</cp:revision>
  <dcterms:created xsi:type="dcterms:W3CDTF">2020-03-02T08:43:51Z</dcterms:created>
  <dcterms:modified xsi:type="dcterms:W3CDTF">2020-03-04T14:03:57Z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